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7"/>
  </p:notesMasterIdLst>
  <p:handoutMasterIdLst>
    <p:handoutMasterId r:id="rId8"/>
  </p:handoutMasterIdLst>
  <p:sldIdLst>
    <p:sldId id="2597" r:id="rId2"/>
    <p:sldId id="2565" r:id="rId3"/>
    <p:sldId id="2567" r:id="rId4"/>
    <p:sldId id="2598" r:id="rId5"/>
    <p:sldId id="254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5280" autoAdjust="0"/>
  </p:normalViewPr>
  <p:slideViewPr>
    <p:cSldViewPr snapToGrid="0" snapToObjects="1" showGuides="1">
      <p:cViewPr varScale="1">
        <p:scale>
          <a:sx n="155" d="100"/>
          <a:sy n="155" d="100"/>
        </p:scale>
        <p:origin x="162" y="228"/>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7/29/2024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7/29/2024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upport@ibdoc.net" TargetMode="External"/><Relationship Id="rId1" Type="http://schemas.openxmlformats.org/officeDocument/2006/relationships/slideLayout" Target="../slideLayouts/slideLayout2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a.storyblok.com/f/93856/x/f615d8ddd0/ibdoc_flyer.pdf" TargetMode="External"/><Relationship Id="rId2" Type="http://schemas.openxmlformats.org/officeDocument/2006/relationships/image" Target="../media/image4.jpe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7poVwXsslaY"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cell phone&#10;&#10;Description automatically generated with medium confidence">
            <a:extLst>
              <a:ext uri="{FF2B5EF4-FFF2-40B4-BE49-F238E27FC236}">
                <a16:creationId xmlns:a16="http://schemas.microsoft.com/office/drawing/2014/main" id="{59A5D366-BDCD-4761-A29B-21881A691F59}"/>
              </a:ext>
            </a:extLst>
          </p:cNvPr>
          <p:cNvPicPr>
            <a:picLocks noChangeAspect="1"/>
          </p:cNvPicPr>
          <p:nvPr/>
        </p:nvPicPr>
        <p:blipFill rotWithShape="1">
          <a:blip r:embed="rId2"/>
          <a:srcRect t="29313" b="13936"/>
          <a:stretch/>
        </p:blipFill>
        <p:spPr>
          <a:xfrm>
            <a:off x="20" y="4288"/>
            <a:ext cx="12191980" cy="4618512"/>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4738816"/>
            <a:ext cx="11296136" cy="1190155"/>
          </a:xfrm>
          <a:prstGeom prst="rect">
            <a:avLst/>
          </a:prstGeom>
        </p:spPr>
        <p:txBody>
          <a:bodyPr anchor="t">
            <a:normAutofit/>
          </a:bodyPr>
          <a:lstStyle/>
          <a:p>
            <a:r>
              <a:rPr lang="en-US" sz="4000" kern="2000" spc="100" dirty="0"/>
              <a:t>The BÜHLMANN IB</a:t>
            </a:r>
            <a:r>
              <a:rPr lang="en-US" sz="4000" i="1" kern="2000" spc="100" dirty="0"/>
              <a:t>Doc</a:t>
            </a:r>
            <a:r>
              <a:rPr lang="en-US" sz="4000" kern="2000" spc="100" dirty="0"/>
              <a:t>® </a:t>
            </a:r>
            <a:br>
              <a:rPr lang="en-US" sz="4000" kern="2000" spc="100" dirty="0"/>
            </a:br>
            <a:r>
              <a:rPr lang="en-US" sz="4000" kern="2000" spc="100" dirty="0"/>
              <a:t>Calprotectin Home Test</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a:normAutofit/>
          </a:bodyPr>
          <a:lstStyle/>
          <a:p>
            <a:r>
              <a:rPr lang="en-US" dirty="0"/>
              <a:t>Getting started</a:t>
            </a:r>
          </a:p>
        </p:txBody>
      </p:sp>
    </p:spTree>
    <p:extLst>
      <p:ext uri="{BB962C8B-B14F-4D97-AF65-F5344CB8AC3E}">
        <p14:creationId xmlns:p14="http://schemas.microsoft.com/office/powerpoint/2010/main" val="255552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1" y="3206187"/>
            <a:ext cx="13435782" cy="3651812"/>
          </a:xfrm>
        </p:spPr>
        <p:txBody>
          <a:bodyPr/>
          <a:lstStyle/>
          <a:p>
            <a:r>
              <a:rPr lang="en-US" sz="1600" dirty="0"/>
              <a:t>If your clinic wants you to use the IB</a:t>
            </a:r>
            <a:r>
              <a:rPr lang="en-US" sz="1600" i="1" dirty="0"/>
              <a:t>Doc </a:t>
            </a:r>
            <a:r>
              <a:rPr lang="en-US" sz="1600" dirty="0"/>
              <a:t>calprotectin home test, then they will sign you up for an account – speak to your clinical team. </a:t>
            </a:r>
          </a:p>
          <a:p>
            <a:endParaRPr lang="en-US" sz="1600" dirty="0"/>
          </a:p>
          <a:p>
            <a:r>
              <a:rPr lang="en-US" sz="1600" dirty="0"/>
              <a:t>Once an account has been created you will receive an email from </a:t>
            </a:r>
            <a:r>
              <a:rPr lang="en-US" sz="1600" b="1" dirty="0">
                <a:hlinkClick r:id="rId2">
                  <a:extLst>
                    <a:ext uri="{A12FA001-AC4F-418D-AE19-62706E023703}">
                      <ahyp:hlinkClr xmlns:ahyp="http://schemas.microsoft.com/office/drawing/2018/hyperlinkcolor" val="tx"/>
                    </a:ext>
                  </a:extLst>
                </a:hlinkClick>
              </a:rPr>
              <a:t>support@ibdoc.net</a:t>
            </a:r>
            <a:r>
              <a:rPr lang="en-US" sz="1600" b="1" dirty="0"/>
              <a:t> </a:t>
            </a:r>
            <a:r>
              <a:rPr lang="en-US" sz="1600" dirty="0"/>
              <a:t>with a link to set a password. </a:t>
            </a:r>
            <a:br>
              <a:rPr lang="en-US" sz="1600" dirty="0"/>
            </a:br>
            <a:r>
              <a:rPr lang="en-US" sz="1600" dirty="0"/>
              <a:t>Check your spam/junk folder if you don’t receive the email.</a:t>
            </a:r>
          </a:p>
          <a:p>
            <a:endParaRPr lang="en-US" sz="1600" dirty="0"/>
          </a:p>
          <a:p>
            <a:r>
              <a:rPr lang="en-US" sz="1600" dirty="0"/>
              <a:t>This link is time sensitive, if it has expired before you have set the password then go onto the App, enter your email and then use the forgotten password button and a new email will be sent.</a:t>
            </a:r>
          </a:p>
          <a:p>
            <a:endParaRPr lang="en-US" sz="1600" dirty="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normAutofit/>
          </a:bodyPr>
          <a:lstStyle/>
          <a:p>
            <a:r>
              <a:rPr lang="en-US" dirty="0"/>
              <a:t>How to sign up </a:t>
            </a:r>
            <a:br>
              <a:rPr lang="en-US" dirty="0"/>
            </a:br>
            <a:r>
              <a:rPr lang="en-US" dirty="0"/>
              <a:t>for an account?</a:t>
            </a:r>
          </a:p>
        </p:txBody>
      </p:sp>
      <p:pic>
        <p:nvPicPr>
          <p:cNvPr id="7" name="Picture Placeholder 6" title="Decorative"/>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838200" y="1659770"/>
            <a:ext cx="3357716" cy="1325563"/>
          </a:xfrm>
        </p:spPr>
        <p:txBody>
          <a:bodyPr>
            <a:normAutofit fontScale="90000"/>
          </a:bodyPr>
          <a:lstStyle/>
          <a:p>
            <a:r>
              <a:rPr lang="en-US" dirty="0"/>
              <a:t>How do I access the App? </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00085" y="666331"/>
            <a:ext cx="6121722" cy="382749"/>
          </a:xfrm>
        </p:spPr>
        <p:txBody>
          <a:bodyPr/>
          <a:lstStyle/>
          <a:p>
            <a:r>
              <a:rPr lang="en-US" dirty="0"/>
              <a:t>Smartphone</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32041" y="1123581"/>
            <a:ext cx="6518288" cy="1973580"/>
          </a:xfrm>
        </p:spPr>
        <p:txBody>
          <a:bodyPr>
            <a:normAutofit/>
          </a:bodyPr>
          <a:lstStyle/>
          <a:p>
            <a:r>
              <a:rPr lang="en-US" dirty="0"/>
              <a:t>You need to have an approved Smartphone to use the IB</a:t>
            </a:r>
            <a:r>
              <a:rPr lang="en-US" i="1" dirty="0"/>
              <a:t>Doc. </a:t>
            </a:r>
            <a:r>
              <a:rPr lang="en-US" dirty="0"/>
              <a:t>There are more than a 100 phones approved for use with the App, both Android and iPhones, but as new phones are released, they are added to the approved list, once validated – for a complete list please </a:t>
            </a:r>
            <a:r>
              <a:rPr lang="en-US" dirty="0">
                <a:hlinkClick r:id="rId3"/>
              </a:rPr>
              <a:t>click here</a:t>
            </a:r>
            <a:r>
              <a:rPr lang="en-US" dirty="0"/>
              <a:t>.</a:t>
            </a:r>
            <a:r>
              <a:rPr lang="en-US" i="1" dirty="0"/>
              <a:t> </a:t>
            </a:r>
            <a:endParaRPr lang="en-US" dirty="0"/>
          </a:p>
          <a:p>
            <a:r>
              <a:rPr lang="en-US" dirty="0"/>
              <a:t>You don’t need to own the phone, only have access to it, because everything is password protected and therefore private. So maybe a family member has an approved phone. </a:t>
            </a:r>
          </a:p>
        </p:txBody>
      </p:sp>
      <p:sp>
        <p:nvSpPr>
          <p:cNvPr id="9" name="Text Placeholder 8"/>
          <p:cNvSpPr>
            <a:spLocks noGrp="1"/>
          </p:cNvSpPr>
          <p:nvPr>
            <p:ph type="body" sz="quarter" idx="16"/>
          </p:nvPr>
        </p:nvSpPr>
        <p:spPr>
          <a:xfrm>
            <a:off x="838200" y="3737093"/>
            <a:ext cx="3085618" cy="1697688"/>
          </a:xfrm>
        </p:spPr>
        <p:txBody>
          <a:bodyPr>
            <a:normAutofit fontScale="92500" lnSpcReduction="20000"/>
          </a:bodyPr>
          <a:lstStyle/>
          <a:p>
            <a:r>
              <a:rPr lang="en-US" dirty="0"/>
              <a:t>The IB</a:t>
            </a:r>
            <a:r>
              <a:rPr lang="en-US" i="1" dirty="0"/>
              <a:t>Doc</a:t>
            </a:r>
            <a:r>
              <a:rPr lang="en-US" dirty="0"/>
              <a:t> App is downloaded for free either from the Apple App store or the Google play store or you can use the QR code on the IB</a:t>
            </a:r>
            <a:r>
              <a:rPr lang="en-US" i="1" dirty="0"/>
              <a:t>Doc</a:t>
            </a:r>
            <a:r>
              <a:rPr lang="en-US" dirty="0"/>
              <a:t> kit:</a:t>
            </a:r>
          </a:p>
          <a:p>
            <a:r>
              <a:rPr lang="en-US" dirty="0"/>
              <a:t>  </a:t>
            </a:r>
          </a:p>
        </p:txBody>
      </p:sp>
      <p:pic>
        <p:nvPicPr>
          <p:cNvPr id="3" name="Picture 2" descr="A picture containing drawing&#10;&#10;Description automatically generated">
            <a:extLst>
              <a:ext uri="{FF2B5EF4-FFF2-40B4-BE49-F238E27FC236}">
                <a16:creationId xmlns:a16="http://schemas.microsoft.com/office/drawing/2014/main" id="{0D5AC9ED-27C5-4BBD-812E-AEF5FC0B6F29}"/>
              </a:ext>
            </a:extLst>
          </p:cNvPr>
          <p:cNvPicPr>
            <a:picLocks noChangeAspect="1"/>
          </p:cNvPicPr>
          <p:nvPr/>
        </p:nvPicPr>
        <p:blipFill>
          <a:blip r:embed="rId4"/>
          <a:stretch>
            <a:fillRect/>
          </a:stretch>
        </p:blipFill>
        <p:spPr>
          <a:xfrm>
            <a:off x="1467431" y="5089015"/>
            <a:ext cx="1428949" cy="1428949"/>
          </a:xfrm>
          <a:prstGeom prst="rect">
            <a:avLst/>
          </a:prstGeom>
        </p:spPr>
      </p:pic>
    </p:spTree>
    <p:extLst>
      <p:ext uri="{BB962C8B-B14F-4D97-AF65-F5344CB8AC3E}">
        <p14:creationId xmlns:p14="http://schemas.microsoft.com/office/powerpoint/2010/main" val="26879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C537F-EB0D-4160-FD16-61E441602EAE}"/>
              </a:ext>
            </a:extLst>
          </p:cNvPr>
          <p:cNvSpPr>
            <a:spLocks noGrp="1"/>
          </p:cNvSpPr>
          <p:nvPr>
            <p:ph type="title"/>
          </p:nvPr>
        </p:nvSpPr>
        <p:spPr>
          <a:xfrm>
            <a:off x="984849" y="1107503"/>
            <a:ext cx="2750389" cy="1325563"/>
          </a:xfrm>
        </p:spPr>
        <p:txBody>
          <a:bodyPr>
            <a:normAutofit/>
          </a:bodyPr>
          <a:lstStyle/>
          <a:p>
            <a:r>
              <a:rPr lang="en-GB" sz="4000" dirty="0"/>
              <a:t>Introductory Screens </a:t>
            </a:r>
          </a:p>
        </p:txBody>
      </p:sp>
      <p:sp>
        <p:nvSpPr>
          <p:cNvPr id="6" name="Text Placeholder 5">
            <a:extLst>
              <a:ext uri="{FF2B5EF4-FFF2-40B4-BE49-F238E27FC236}">
                <a16:creationId xmlns:a16="http://schemas.microsoft.com/office/drawing/2014/main" id="{CC718A82-6990-4504-C1FC-248FA2D5E281}"/>
              </a:ext>
            </a:extLst>
          </p:cNvPr>
          <p:cNvSpPr>
            <a:spLocks noGrp="1"/>
          </p:cNvSpPr>
          <p:nvPr>
            <p:ph type="body" sz="quarter" idx="16"/>
          </p:nvPr>
        </p:nvSpPr>
        <p:spPr>
          <a:xfrm>
            <a:off x="6466839" y="1206869"/>
            <a:ext cx="3848463" cy="1302268"/>
          </a:xfrm>
        </p:spPr>
        <p:txBody>
          <a:bodyPr>
            <a:normAutofit/>
          </a:bodyPr>
          <a:lstStyle/>
          <a:p>
            <a:r>
              <a:rPr lang="en-GB" sz="1900" dirty="0"/>
              <a:t>Once the App has been downloaded your phone will be checked for the compatibility as shown.</a:t>
            </a:r>
          </a:p>
        </p:txBody>
      </p:sp>
      <p:pic>
        <p:nvPicPr>
          <p:cNvPr id="7" name="Picture 6" descr="A person standing next to a phone&#10;&#10;Description automatically generated">
            <a:extLst>
              <a:ext uri="{FF2B5EF4-FFF2-40B4-BE49-F238E27FC236}">
                <a16:creationId xmlns:a16="http://schemas.microsoft.com/office/drawing/2014/main" id="{66AFA9B6-08F9-58A4-DAB1-17E5789D23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85" b="9237"/>
          <a:stretch/>
        </p:blipFill>
        <p:spPr bwMode="auto">
          <a:xfrm>
            <a:off x="411056" y="3588589"/>
            <a:ext cx="1635536" cy="3110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person standing next to a cell phone&#10;&#10;Description automatically generated">
            <a:extLst>
              <a:ext uri="{FF2B5EF4-FFF2-40B4-BE49-F238E27FC236}">
                <a16:creationId xmlns:a16="http://schemas.microsoft.com/office/drawing/2014/main" id="{F3B29082-995C-BF75-6093-885C6F7624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78" b="8778"/>
          <a:stretch/>
        </p:blipFill>
        <p:spPr bwMode="auto">
          <a:xfrm>
            <a:off x="2662550" y="3588589"/>
            <a:ext cx="1635536" cy="31138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602A9260-58BD-8231-2A8C-5762C77340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058"/>
          <a:stretch/>
        </p:blipFill>
        <p:spPr bwMode="auto">
          <a:xfrm>
            <a:off x="4756929" y="3428697"/>
            <a:ext cx="7435071" cy="342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7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657979" cy="1025525"/>
          </a:xfrm>
        </p:spPr>
        <p:txBody>
          <a:bodyPr/>
          <a:lstStyle/>
          <a:p>
            <a:r>
              <a:rPr lang="en-US" dirty="0"/>
              <a:t>Logging in… </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978211"/>
            <a:ext cx="4294206" cy="755650"/>
          </a:xfrm>
        </p:spPr>
        <p:txBody>
          <a:bodyPr>
            <a:normAutofit/>
          </a:bodyPr>
          <a:lstStyle/>
          <a:p>
            <a:r>
              <a:rPr lang="en-US" dirty="0"/>
              <a:t>Once the App has confirmed your phone is compatible, you can sign in using your username and password.</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a:xfrm>
            <a:off x="4155313" y="3627106"/>
            <a:ext cx="4294206" cy="755650"/>
          </a:xfrm>
        </p:spPr>
        <p:txBody>
          <a:bodyPr>
            <a:noAutofit/>
          </a:bodyPr>
          <a:lstStyle/>
          <a:p>
            <a:r>
              <a:rPr lang="en-US" dirty="0"/>
              <a:t>Once this is completed you are ready to do a test. Check out the </a:t>
            </a:r>
            <a:r>
              <a:rPr lang="en-US" dirty="0">
                <a:hlinkClick r:id="rId2"/>
              </a:rPr>
              <a:t>step-by-step instructions</a:t>
            </a:r>
            <a:r>
              <a:rPr lang="en-US" dirty="0"/>
              <a:t> for this.</a:t>
            </a:r>
            <a:endParaRPr lang="en-US" dirty="0">
              <a:solidFill>
                <a:srgbClr val="FF0000"/>
              </a:solidFill>
            </a:endParaRPr>
          </a:p>
        </p:txBody>
      </p:sp>
      <p:pic>
        <p:nvPicPr>
          <p:cNvPr id="12" name="Picture Placeholder 11"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318</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Corbel</vt:lpstr>
      <vt:lpstr>Office Theme</vt:lpstr>
      <vt:lpstr>The BÜHLMANN IBDoc®  Calprotectin Home Test</vt:lpstr>
      <vt:lpstr>How to sign up  for an account?</vt:lpstr>
      <vt:lpstr>How do I access the App? </vt:lpstr>
      <vt:lpstr>Introductory Screens </vt:lpstr>
      <vt:lpstr>Logging 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2020-05-20T08:26:29Z</dcterms:created>
  <dcterms:modified xsi:type="dcterms:W3CDTF">2024-07-29T14:22:53Z</dcterms:modified>
</cp:coreProperties>
</file>